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4" r:id="rId4"/>
    <p:sldId id="284" r:id="rId5"/>
    <p:sldId id="259" r:id="rId6"/>
    <p:sldId id="267" r:id="rId7"/>
    <p:sldId id="260" r:id="rId8"/>
    <p:sldId id="278" r:id="rId9"/>
    <p:sldId id="268" r:id="rId10"/>
    <p:sldId id="272" r:id="rId11"/>
    <p:sldId id="269" r:id="rId12"/>
    <p:sldId id="261" r:id="rId13"/>
    <p:sldId id="273" r:id="rId14"/>
    <p:sldId id="274" r:id="rId15"/>
    <p:sldId id="275" r:id="rId16"/>
    <p:sldId id="262" r:id="rId17"/>
    <p:sldId id="276" r:id="rId18"/>
    <p:sldId id="281" r:id="rId19"/>
    <p:sldId id="270" r:id="rId20"/>
    <p:sldId id="280" r:id="rId21"/>
    <p:sldId id="271" r:id="rId22"/>
    <p:sldId id="279" r:id="rId23"/>
    <p:sldId id="277" r:id="rId24"/>
    <p:sldId id="283" r:id="rId25"/>
    <p:sldId id="263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0" autoAdjust="0"/>
  </p:normalViewPr>
  <p:slideViewPr>
    <p:cSldViewPr>
      <p:cViewPr>
        <p:scale>
          <a:sx n="80" d="100"/>
          <a:sy n="80" d="100"/>
        </p:scale>
        <p:origin x="-85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8648D-477D-4DF9-BFDE-2468849B9947}" type="datetimeFigureOut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753BA-FCCE-42F7-BEBE-4AF6E1BA6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15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FCFE-C0DC-4FF8-AA4B-BE9B93C70F0F}" type="datetime1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C23F-502A-4C50-9528-42D594D77D52}" type="datetime1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7271-5D9A-4A41-8981-873564C22491}" type="datetime1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A38A-2F7D-4693-A8D6-9264BDAC27EC}" type="datetime1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CF1-C9A2-4EB5-B99B-BB5E39283839}" type="datetime1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22CA-6F61-4A96-ADFF-CD7CAECD4F8E}" type="datetime1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60A2-A00E-4AD0-A463-9FF7B0F2BDDD}" type="datetime1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6C60-0925-465C-8411-C2E57471A85D}" type="datetime1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F7A9-6EC4-4F32-9EBD-1E41BAA917E7}" type="datetime1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6E9F-7EE0-4AC2-BE0E-4AAEE1F8DA6C}" type="datetime1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BDE4-9098-4322-9B74-8F5E84DAE305}" type="datetime1">
              <a:rPr lang="zh-TW" altLang="en-US" smtClean="0"/>
              <a:t>2010/11/30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F460DAC-610F-4531-AE44-D84CA6E120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F8C39AF-F141-49CC-8B4A-597028CDFA51}" type="datetime1">
              <a:rPr lang="zh-TW" altLang="en-US" smtClean="0"/>
              <a:t>2010/11/30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400" dirty="0" err="1" smtClean="0"/>
              <a:t>BioSnowball</a:t>
            </a:r>
            <a:r>
              <a:rPr lang="en-US" altLang="zh-TW" sz="4400" dirty="0" smtClean="0"/>
              <a:t>: </a:t>
            </a:r>
            <a:br>
              <a:rPr lang="en-US" altLang="zh-TW" sz="4400" dirty="0" smtClean="0"/>
            </a:br>
            <a:r>
              <a:rPr lang="en-US" altLang="zh-TW" sz="4400" dirty="0" smtClean="0"/>
              <a:t>Automated Population of Wikis</a:t>
            </a:r>
            <a:br>
              <a:rPr lang="en-US" altLang="zh-TW" sz="4400" dirty="0" smtClean="0"/>
            </a:br>
            <a:r>
              <a:rPr lang="en-US" altLang="zh-TW" sz="2400" dirty="0" smtClean="0"/>
              <a:t>(KDD ‘10)</a:t>
            </a:r>
            <a:endParaRPr lang="zh-TW" altLang="en-US" sz="2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Advisor: Dr. </a:t>
            </a:r>
            <a:r>
              <a:rPr lang="en-US" altLang="zh-TW" dirty="0" err="1" smtClean="0"/>
              <a:t>Koh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</a:t>
            </a:r>
          </a:p>
          <a:p>
            <a:r>
              <a:rPr lang="en-US" altLang="zh-TW" dirty="0" smtClean="0"/>
              <a:t>Speaker: Lin, Yi-</a:t>
            </a:r>
            <a:r>
              <a:rPr lang="en-US" altLang="zh-TW" dirty="0" err="1" smtClean="0"/>
              <a:t>Jhen</a:t>
            </a:r>
            <a:endParaRPr lang="en-US" altLang="zh-TW" dirty="0" smtClean="0"/>
          </a:p>
          <a:p>
            <a:r>
              <a:rPr lang="en-US" altLang="zh-TW" dirty="0" smtClean="0"/>
              <a:t>Date: 2010/11/30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8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Markov Logic Networks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/>
          <a:lstStyle/>
          <a:p>
            <a:r>
              <a:rPr lang="en-US" altLang="zh-TW" dirty="0" smtClean="0"/>
              <a:t>Given Formulae: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0" y="2042613"/>
            <a:ext cx="6621598" cy="1026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向下箭號 5"/>
          <p:cNvSpPr/>
          <p:nvPr/>
        </p:nvSpPr>
        <p:spPr>
          <a:xfrm>
            <a:off x="3537596" y="3140968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616257" y="3142709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Predicate: </a:t>
            </a:r>
            <a:r>
              <a:rPr lang="en-US" altLang="zh-TW" dirty="0" err="1" smtClean="0"/>
              <a:t>Sm</a:t>
            </a:r>
            <a:r>
              <a:rPr lang="en-US" altLang="zh-TW" dirty="0" smtClean="0"/>
              <a:t>(x) </a:t>
            </a:r>
            <a:r>
              <a:rPr lang="en-US" altLang="zh-TW" dirty="0" err="1" smtClean="0"/>
              <a:t>Fr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Grounding: </a:t>
            </a:r>
            <a:r>
              <a:rPr lang="en-US" altLang="zh-TW" dirty="0" err="1" smtClean="0"/>
              <a:t>Sm</a:t>
            </a:r>
            <a:r>
              <a:rPr lang="en-US" altLang="zh-TW" dirty="0" smtClean="0"/>
              <a:t>(A) </a:t>
            </a:r>
            <a:r>
              <a:rPr lang="en-US" altLang="zh-TW" dirty="0" err="1" smtClean="0"/>
              <a:t>Fr</a:t>
            </a:r>
            <a:r>
              <a:rPr lang="en-US" altLang="zh-TW" dirty="0" smtClean="0"/>
              <a:t>(A,B) 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7544" y="3429000"/>
            <a:ext cx="40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charset="-120"/>
              </a:rPr>
              <a:t>Two constants: </a:t>
            </a:r>
            <a:r>
              <a:rPr lang="en-US" altLang="zh-TW" b="1" dirty="0">
                <a:ea typeface="新細明體" charset="-120"/>
              </a:rPr>
              <a:t>Anna</a:t>
            </a:r>
            <a:r>
              <a:rPr lang="en-US" altLang="zh-TW" dirty="0">
                <a:ea typeface="新細明體" charset="-120"/>
              </a:rPr>
              <a:t> (A) and </a:t>
            </a:r>
            <a:r>
              <a:rPr lang="en-US" altLang="zh-TW" b="1" dirty="0">
                <a:ea typeface="新細明體" charset="-120"/>
              </a:rPr>
              <a:t>Bob</a:t>
            </a:r>
            <a:r>
              <a:rPr lang="en-US" altLang="zh-TW" dirty="0">
                <a:ea typeface="新細明體" charset="-120"/>
              </a:rPr>
              <a:t> (B)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1524000" y="4857328"/>
            <a:ext cx="5715000" cy="1524000"/>
            <a:chOff x="1524000" y="4038600"/>
            <a:chExt cx="5715000" cy="1524000"/>
          </a:xfrm>
        </p:grpSpPr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524000" y="5029200"/>
              <a:ext cx="1371600" cy="5334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1800">
                  <a:ea typeface="新細明體" charset="-120"/>
                </a:rPr>
                <a:t>Cancer(A)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2743200" y="4038600"/>
              <a:ext cx="1371600" cy="5334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1800" dirty="0">
                  <a:ea typeface="新細明體" charset="-120"/>
                </a:rPr>
                <a:t>Smokes(A)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4572000" y="4038600"/>
              <a:ext cx="1371600" cy="5334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1800" dirty="0">
                  <a:ea typeface="新細明體" charset="-120"/>
                </a:rPr>
                <a:t>Smokes(B)</a:t>
              </a: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5867400" y="5029200"/>
              <a:ext cx="1371600" cy="5334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1800" dirty="0">
                  <a:ea typeface="新細明體" charset="-120"/>
                </a:rPr>
                <a:t>Cancer(B)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533400" y="3789040"/>
            <a:ext cx="7467600" cy="2895600"/>
            <a:chOff x="533400" y="2971800"/>
            <a:chExt cx="7467600" cy="2895600"/>
          </a:xfrm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533400" y="4038600"/>
              <a:ext cx="1600200" cy="5334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1800" dirty="0">
                  <a:ea typeface="新細明體" charset="-120"/>
                </a:rPr>
                <a:t>Friends(A,A)</a:t>
              </a: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3505200" y="5334000"/>
              <a:ext cx="1752600" cy="5334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1800">
                  <a:ea typeface="新細明體" charset="-120"/>
                </a:rPr>
                <a:t>Friends(B,A)</a:t>
              </a: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3543300" y="2971800"/>
              <a:ext cx="1676400" cy="5334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1800">
                  <a:ea typeface="新細明體" charset="-120"/>
                </a:rPr>
                <a:t>Friends(A,B)</a:t>
              </a: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6400800" y="4038600"/>
              <a:ext cx="1600200" cy="5334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1800">
                  <a:ea typeface="新細明體" charset="-120"/>
                </a:rPr>
                <a:t>Friends(B,B)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693988" y="5301208"/>
            <a:ext cx="3375025" cy="612775"/>
            <a:chOff x="2693988" y="4494213"/>
            <a:chExt cx="3375025" cy="612775"/>
          </a:xfrm>
        </p:grpSpPr>
        <p:cxnSp>
          <p:nvCxnSpPr>
            <p:cNvPr id="24" name="AutoShape 12"/>
            <p:cNvCxnSpPr>
              <a:cxnSpLocks noChangeShapeType="1"/>
            </p:cNvCxnSpPr>
            <p:nvPr/>
          </p:nvCxnSpPr>
          <p:spPr bwMode="auto">
            <a:xfrm flipH="1">
              <a:off x="2693988" y="4494213"/>
              <a:ext cx="2508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16"/>
            <p:cNvCxnSpPr>
              <a:cxnSpLocks noChangeShapeType="1"/>
            </p:cNvCxnSpPr>
            <p:nvPr/>
          </p:nvCxnSpPr>
          <p:spPr bwMode="auto">
            <a:xfrm>
              <a:off x="5741988" y="4494213"/>
              <a:ext cx="3270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群組 25"/>
          <p:cNvGrpSpPr/>
          <p:nvPr/>
        </p:nvGrpSpPr>
        <p:grpSpPr>
          <a:xfrm>
            <a:off x="2133600" y="4336504"/>
            <a:ext cx="4267200" cy="1828800"/>
            <a:chOff x="2133600" y="3505200"/>
            <a:chExt cx="4267200" cy="1828800"/>
          </a:xfrm>
        </p:grpSpPr>
        <p:cxnSp>
          <p:nvCxnSpPr>
            <p:cNvPr id="27" name="AutoShape 12"/>
            <p:cNvCxnSpPr>
              <a:cxnSpLocks noChangeShapeType="1"/>
            </p:cNvCxnSpPr>
            <p:nvPr/>
          </p:nvCxnSpPr>
          <p:spPr bwMode="auto">
            <a:xfrm flipH="1" flipV="1">
              <a:off x="3429000" y="4572000"/>
              <a:ext cx="9525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13"/>
            <p:cNvCxnSpPr>
              <a:cxnSpLocks noChangeShapeType="1"/>
            </p:cNvCxnSpPr>
            <p:nvPr/>
          </p:nvCxnSpPr>
          <p:spPr bwMode="auto">
            <a:xfrm>
              <a:off x="4114800" y="4305300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14"/>
            <p:cNvCxnSpPr>
              <a:cxnSpLocks noChangeShapeType="1"/>
            </p:cNvCxnSpPr>
            <p:nvPr/>
          </p:nvCxnSpPr>
          <p:spPr bwMode="auto">
            <a:xfrm flipH="1">
              <a:off x="4381500" y="4572000"/>
              <a:ext cx="8763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16"/>
            <p:cNvCxnSpPr>
              <a:cxnSpLocks noChangeShapeType="1"/>
            </p:cNvCxnSpPr>
            <p:nvPr/>
          </p:nvCxnSpPr>
          <p:spPr bwMode="auto">
            <a:xfrm>
              <a:off x="2133600" y="4305300"/>
              <a:ext cx="6096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18"/>
            <p:cNvCxnSpPr>
              <a:cxnSpLocks noChangeShapeType="1"/>
            </p:cNvCxnSpPr>
            <p:nvPr/>
          </p:nvCxnSpPr>
          <p:spPr bwMode="auto">
            <a:xfrm flipH="1">
              <a:off x="3429000" y="3505200"/>
              <a:ext cx="9525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9"/>
            <p:cNvCxnSpPr>
              <a:cxnSpLocks noChangeShapeType="1"/>
            </p:cNvCxnSpPr>
            <p:nvPr/>
          </p:nvCxnSpPr>
          <p:spPr bwMode="auto">
            <a:xfrm flipH="1" flipV="1">
              <a:off x="4381500" y="3505200"/>
              <a:ext cx="8763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23"/>
            <p:cNvCxnSpPr>
              <a:cxnSpLocks noChangeShapeType="1"/>
            </p:cNvCxnSpPr>
            <p:nvPr/>
          </p:nvCxnSpPr>
          <p:spPr bwMode="auto">
            <a:xfrm flipH="1">
              <a:off x="5943600" y="4305300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808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Markov Logic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75240" cy="4800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Evidence </a:t>
                </a:r>
                <a:r>
                  <a:rPr lang="en-US" altLang="zh-TW" dirty="0" smtClean="0"/>
                  <a:t>predicates </a:t>
                </a:r>
                <a:r>
                  <a:rPr lang="en-US" altLang="zh-TW" i="1" dirty="0" smtClean="0"/>
                  <a:t>X</a:t>
                </a:r>
              </a:p>
              <a:p>
                <a:pPr lvl="1"/>
                <a:r>
                  <a:rPr lang="en-US" altLang="zh-TW" dirty="0" smtClean="0"/>
                  <a:t>All possible features generated from the input</a:t>
                </a:r>
              </a:p>
              <a:p>
                <a:r>
                  <a:rPr lang="en-US" altLang="zh-TW" dirty="0"/>
                  <a:t>Query </a:t>
                </a:r>
                <a:r>
                  <a:rPr lang="en-US" altLang="zh-TW" dirty="0" smtClean="0"/>
                  <a:t>predicates </a:t>
                </a:r>
                <a:r>
                  <a:rPr lang="en-US" altLang="zh-TW" i="1" dirty="0" smtClean="0"/>
                  <a:t>Q</a:t>
                </a:r>
              </a:p>
              <a:p>
                <a:pPr lvl="1"/>
                <a:r>
                  <a:rPr lang="en-US" altLang="zh-TW" dirty="0" smtClean="0"/>
                  <a:t>The fact queries </a:t>
                </a:r>
                <a:r>
                  <a:rPr lang="en-US" altLang="zh-TW" i="1" dirty="0" smtClean="0">
                    <a:solidFill>
                      <a:srgbClr val="FF0000"/>
                    </a:solidFill>
                  </a:rPr>
                  <a:t>Fact</a:t>
                </a:r>
                <a:r>
                  <a:rPr lang="en-US" altLang="zh-TW" dirty="0" smtClean="0"/>
                  <a:t> and bio-block queries </a:t>
                </a:r>
                <a:r>
                  <a:rPr lang="en-US" altLang="zh-TW" i="1" dirty="0" err="1" smtClean="0">
                    <a:solidFill>
                      <a:srgbClr val="FF0000"/>
                    </a:solidFill>
                  </a:rPr>
                  <a:t>BioBlock</a:t>
                </a:r>
                <a:endParaRPr lang="zh-TW" altLang="en-US" i="1" dirty="0">
                  <a:solidFill>
                    <a:srgbClr val="FF0000"/>
                  </a:solidFill>
                </a:endParaRPr>
              </a:p>
              <a:p>
                <a:r>
                  <a:rPr lang="en-US" altLang="zh-TW" dirty="0" smtClean="0"/>
                  <a:t>Given a input </a:t>
                </a:r>
                <a:r>
                  <a:rPr lang="en-US" altLang="zh-TW" i="1" dirty="0" smtClean="0"/>
                  <a:t>x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TW" i="1" dirty="0" smtClean="0"/>
                  <a:t>X</a:t>
                </a:r>
                <a:r>
                  <a:rPr lang="en-US" altLang="zh-TW" dirty="0" smtClean="0"/>
                  <a:t>, MLN defines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lvl="2"/>
                <a:r>
                  <a:rPr lang="en-US" altLang="zh-TW" i="1" dirty="0" smtClean="0"/>
                  <a:t>g</a:t>
                </a:r>
                <a:r>
                  <a:rPr lang="en-US" altLang="zh-TW" i="1" baseline="-25000" dirty="0" smtClean="0"/>
                  <a:t>j</a:t>
                </a:r>
                <a:r>
                  <a:rPr lang="en-US" altLang="zh-TW" sz="400" i="1" dirty="0" smtClean="0"/>
                  <a:t>j</a:t>
                </a:r>
                <a:r>
                  <a:rPr lang="en-US" altLang="zh-TW" dirty="0" smtClean="0"/>
                  <a:t>(</a:t>
                </a:r>
                <a:r>
                  <a:rPr lang="en-US" altLang="zh-TW" b="1" dirty="0" smtClean="0"/>
                  <a:t>q</a:t>
                </a:r>
                <a:r>
                  <a:rPr lang="en-US" altLang="zh-TW" i="1" dirty="0" smtClean="0"/>
                  <a:t>, </a:t>
                </a:r>
                <a:r>
                  <a:rPr lang="en-US" altLang="zh-TW" b="1" dirty="0" smtClean="0"/>
                  <a:t>x</a:t>
                </a:r>
                <a:r>
                  <a:rPr lang="en-US" altLang="zh-TW" dirty="0" smtClean="0"/>
                  <a:t>) equals </a:t>
                </a:r>
                <a:r>
                  <a:rPr lang="en-US" altLang="zh-TW" dirty="0"/>
                  <a:t>to 1 if the </a:t>
                </a:r>
                <a:r>
                  <a:rPr lang="en-US" altLang="zh-TW" i="1" dirty="0" err="1"/>
                  <a:t>j</a:t>
                </a:r>
                <a:r>
                  <a:rPr lang="en-US" altLang="zh-TW" dirty="0" err="1"/>
                  <a:t>th</a:t>
                </a:r>
                <a:r>
                  <a:rPr lang="en-US" altLang="zh-TW" dirty="0"/>
                  <a:t> ground </a:t>
                </a:r>
                <a:r>
                  <a:rPr lang="en-US" altLang="zh-TW" dirty="0" smtClean="0"/>
                  <a:t>formula is </a:t>
                </a:r>
                <a:r>
                  <a:rPr lang="en-US" altLang="zh-TW" dirty="0"/>
                  <a:t>true and 0 </a:t>
                </a:r>
                <a:r>
                  <a:rPr lang="en-US" altLang="zh-TW" dirty="0" smtClean="0"/>
                  <a:t>otherwise</a:t>
                </a:r>
              </a:p>
              <a:p>
                <a:pPr lvl="2"/>
                <a:r>
                  <a:rPr lang="en-US" altLang="zh-TW" i="1" dirty="0" err="1"/>
                  <a:t>Gi</a:t>
                </a:r>
                <a:r>
                  <a:rPr lang="en-US" altLang="zh-TW" i="1" dirty="0"/>
                  <a:t> </a:t>
                </a:r>
                <a:r>
                  <a:rPr lang="en-US" altLang="zh-TW" i="1" dirty="0" smtClean="0"/>
                  <a:t>: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the set of ground formulae </a:t>
                </a:r>
                <a:r>
                  <a:rPr lang="en-US" altLang="zh-TW" dirty="0" smtClean="0"/>
                  <a:t>of the </a:t>
                </a:r>
                <a:r>
                  <a:rPr lang="en-US" altLang="zh-TW" i="1" dirty="0" err="1"/>
                  <a:t>i</a:t>
                </a:r>
                <a:r>
                  <a:rPr lang="en-US" altLang="zh-TW" dirty="0" err="1"/>
                  <a:t>th</a:t>
                </a:r>
                <a:r>
                  <a:rPr lang="en-US" altLang="zh-TW" dirty="0"/>
                  <a:t> first-order </a:t>
                </a:r>
                <a:r>
                  <a:rPr lang="en-US" altLang="zh-TW" dirty="0" smtClean="0"/>
                  <a:t>formula</a:t>
                </a:r>
              </a:p>
              <a:p>
                <a:pPr lvl="2"/>
                <a:r>
                  <a:rPr lang="en-US" altLang="zh-TW" i="1" dirty="0"/>
                  <a:t>F</a:t>
                </a:r>
                <a:r>
                  <a:rPr lang="en-US" altLang="zh-TW" i="1" baseline="-25000" dirty="0"/>
                  <a:t>Q</a:t>
                </a:r>
                <a:r>
                  <a:rPr lang="en-US" altLang="zh-TW" i="1" dirty="0"/>
                  <a:t> </a:t>
                </a:r>
                <a:r>
                  <a:rPr lang="en-US" altLang="zh-TW" dirty="0" smtClean="0"/>
                  <a:t>: </a:t>
                </a:r>
                <a:r>
                  <a:rPr lang="en-US" altLang="zh-TW" dirty="0"/>
                  <a:t>the set of formulae with at least one </a:t>
                </a:r>
                <a:r>
                  <a:rPr lang="en-US" altLang="zh-TW" dirty="0" smtClean="0"/>
                  <a:t>grounding involving </a:t>
                </a:r>
                <a:r>
                  <a:rPr lang="en-US" altLang="zh-TW" dirty="0"/>
                  <a:t>a query </a:t>
                </a:r>
                <a:r>
                  <a:rPr lang="en-US" altLang="zh-TW" dirty="0" smtClean="0"/>
                  <a:t>atom</a:t>
                </a:r>
              </a:p>
              <a:p>
                <a:pPr lvl="2"/>
                <a:r>
                  <a:rPr lang="en-US" altLang="zh-TW" i="1" dirty="0"/>
                  <a:t>Z</a:t>
                </a:r>
                <a:r>
                  <a:rPr lang="en-US" altLang="zh-TW" dirty="0"/>
                  <a:t>(</a:t>
                </a:r>
                <a:r>
                  <a:rPr lang="en-US" altLang="zh-TW" b="1" dirty="0"/>
                  <a:t>w</a:t>
                </a:r>
                <a:r>
                  <a:rPr lang="en-US" altLang="zh-TW" i="1" dirty="0"/>
                  <a:t>, </a:t>
                </a:r>
                <a:r>
                  <a:rPr lang="en-US" altLang="zh-TW" b="1" dirty="0"/>
                  <a:t>x</a:t>
                </a:r>
                <a:r>
                  <a:rPr lang="en-US" altLang="zh-TW" dirty="0"/>
                  <a:t>) is a </a:t>
                </a:r>
                <a:r>
                  <a:rPr lang="en-US" altLang="zh-TW" dirty="0" smtClean="0"/>
                  <a:t>normalization factor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75240" cy="4800600"/>
              </a:xfrm>
              <a:blipFill rotWithShape="1">
                <a:blip r:embed="rId2"/>
                <a:stretch>
                  <a:fillRect t="-635" b="-11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95" y="3717032"/>
            <a:ext cx="5052561" cy="72008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0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Fact Extraction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7</a:t>
            </a:r>
            <a:r>
              <a:rPr lang="en-US" altLang="zh-TW" dirty="0" smtClean="0"/>
              <a:t> fact types </a:t>
            </a:r>
          </a:p>
          <a:p>
            <a:r>
              <a:rPr lang="en-US" altLang="zh-TW" dirty="0" smtClean="0"/>
              <a:t>Query predicate</a:t>
            </a:r>
          </a:p>
          <a:p>
            <a:pPr lvl="2"/>
            <a:r>
              <a:rPr lang="en-US" altLang="zh-TW" i="1" dirty="0" smtClean="0">
                <a:solidFill>
                  <a:srgbClr val="FF0000"/>
                </a:solidFill>
              </a:rPr>
              <a:t>Fact</a:t>
            </a:r>
            <a:r>
              <a:rPr lang="en-US" altLang="zh-TW" dirty="0" smtClean="0">
                <a:solidFill>
                  <a:srgbClr val="FF0000"/>
                </a:solidFill>
              </a:rPr>
              <a:t> (</a:t>
            </a:r>
            <a:r>
              <a:rPr lang="en-US" altLang="zh-TW" i="1" dirty="0" smtClean="0">
                <a:solidFill>
                  <a:srgbClr val="FF0000"/>
                </a:solidFill>
              </a:rPr>
              <a:t>e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i </a:t>
            </a:r>
            <a:r>
              <a:rPr lang="en-US" altLang="zh-TW" i="1" dirty="0" smtClean="0">
                <a:solidFill>
                  <a:srgbClr val="FF0000"/>
                </a:solidFill>
              </a:rPr>
              <a:t>, np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j </a:t>
            </a:r>
            <a:r>
              <a:rPr lang="en-US" altLang="zh-TW" i="1" dirty="0" smtClean="0">
                <a:solidFill>
                  <a:srgbClr val="FF0000"/>
                </a:solidFill>
              </a:rPr>
              <a:t>, b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k </a:t>
            </a:r>
            <a:r>
              <a:rPr lang="en-US" altLang="zh-TW" i="1" dirty="0" smtClean="0">
                <a:solidFill>
                  <a:srgbClr val="FF0000"/>
                </a:solidFill>
              </a:rPr>
              <a:t>, r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l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en-US" altLang="zh-TW" dirty="0" smtClean="0"/>
              <a:t>, ex: </a:t>
            </a:r>
            <a:r>
              <a:rPr lang="en-US" altLang="zh-TW" i="1" dirty="0"/>
              <a:t>(Bill Gates, CEO of Microsoft, b</a:t>
            </a:r>
            <a:r>
              <a:rPr lang="en-US" altLang="zh-TW" i="1" baseline="-25000" dirty="0"/>
              <a:t>k </a:t>
            </a:r>
            <a:r>
              <a:rPr lang="en-US" altLang="zh-TW" i="1" dirty="0"/>
              <a:t>, </a:t>
            </a:r>
            <a:r>
              <a:rPr lang="en-US" altLang="zh-TW" i="1" dirty="0" smtClean="0"/>
              <a:t>occupation)</a:t>
            </a:r>
          </a:p>
          <a:p>
            <a:pPr lvl="3"/>
            <a:r>
              <a:rPr lang="en-US" altLang="zh-TW" i="1" dirty="0"/>
              <a:t>b</a:t>
            </a:r>
            <a:r>
              <a:rPr lang="en-US" altLang="zh-TW" i="1" baseline="-25000" dirty="0"/>
              <a:t>k </a:t>
            </a:r>
            <a:r>
              <a:rPr lang="en-US" altLang="zh-TW" i="1" dirty="0" smtClean="0"/>
              <a:t> : block containing </a:t>
            </a:r>
            <a:r>
              <a:rPr lang="en-US" altLang="zh-TW" i="1" dirty="0"/>
              <a:t>e</a:t>
            </a:r>
            <a:r>
              <a:rPr lang="en-US" altLang="zh-TW" i="1" baseline="-25000" dirty="0"/>
              <a:t>i </a:t>
            </a:r>
            <a:r>
              <a:rPr lang="en-US" altLang="zh-TW" i="1" dirty="0"/>
              <a:t> </a:t>
            </a:r>
            <a:r>
              <a:rPr lang="en-US" altLang="zh-TW" i="1" dirty="0" smtClean="0"/>
              <a:t>and </a:t>
            </a:r>
            <a:r>
              <a:rPr lang="en-US" altLang="zh-TW" i="1" dirty="0" err="1" smtClean="0"/>
              <a:t>np</a:t>
            </a:r>
            <a:r>
              <a:rPr lang="en-US" altLang="zh-TW" i="1" baseline="-25000" dirty="0" err="1" smtClean="0"/>
              <a:t>j</a:t>
            </a:r>
            <a:r>
              <a:rPr lang="en-US" altLang="zh-TW" i="1" baseline="-25000" dirty="0" smtClean="0"/>
              <a:t> </a:t>
            </a:r>
            <a:endParaRPr lang="en-US" altLang="zh-TW" sz="2400" dirty="0" smtClean="0"/>
          </a:p>
          <a:p>
            <a:r>
              <a:rPr lang="en-US" altLang="zh-TW" dirty="0" smtClean="0"/>
              <a:t>General </a:t>
            </a:r>
            <a:r>
              <a:rPr lang="en-US" altLang="zh-TW" dirty="0" smtClean="0"/>
              <a:t>patterns</a:t>
            </a:r>
            <a:endParaRPr lang="en-US" altLang="zh-TW" dirty="0" smtClean="0"/>
          </a:p>
          <a:p>
            <a:pPr lvl="2"/>
            <a:r>
              <a:rPr lang="en-US" altLang="zh-TW" dirty="0" smtClean="0">
                <a:solidFill>
                  <a:srgbClr val="FF0000"/>
                </a:solidFill>
              </a:rPr>
              <a:t>POS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tag sequence </a:t>
            </a:r>
            <a:r>
              <a:rPr lang="en-US" altLang="zh-TW" dirty="0" smtClean="0"/>
              <a:t>appearing between entity and noun phrase </a:t>
            </a:r>
          </a:p>
          <a:p>
            <a:r>
              <a:rPr lang="en-US" altLang="zh-TW" dirty="0" smtClean="0"/>
              <a:t>Keyword-matching patterns</a:t>
            </a:r>
          </a:p>
          <a:p>
            <a:pPr lvl="2"/>
            <a:r>
              <a:rPr lang="en-US" altLang="zh-TW" dirty="0" smtClean="0"/>
              <a:t>VB: (e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marry, e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IN: (e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CEO of, e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POS: (e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‘s career, e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5157192"/>
            <a:ext cx="4680519" cy="4619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82" y="476672"/>
            <a:ext cx="4680222" cy="1832146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5797894"/>
            <a:ext cx="6048672" cy="8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Biography Ranking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00600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altLang="zh-TW" sz="2200" dirty="0"/>
              <a:t>Biography </a:t>
            </a:r>
            <a:r>
              <a:rPr lang="en-US" altLang="zh-TW" sz="2200" dirty="0" smtClean="0"/>
              <a:t>patterns</a:t>
            </a:r>
            <a:endParaRPr lang="en-US" altLang="zh-TW" dirty="0"/>
          </a:p>
          <a:p>
            <a:pPr marL="708660" lvl="2">
              <a:buClr>
                <a:schemeClr val="accent1"/>
              </a:buClr>
            </a:pPr>
            <a:r>
              <a:rPr lang="en-US" altLang="zh-TW" dirty="0" smtClean="0"/>
              <a:t>A biography tends to have relatively fixed writing style and specific vocabulary, ex: “is born”, “graduated from” </a:t>
            </a:r>
          </a:p>
          <a:p>
            <a:pPr marL="708660" lvl="2">
              <a:buClr>
                <a:schemeClr val="accent1"/>
              </a:buClr>
            </a:pPr>
            <a:r>
              <a:rPr lang="en-US" altLang="zh-TW" dirty="0" smtClean="0"/>
              <a:t>For every name in the block, a window of size w is used to get left and right context words around the entity, and generate biography patterns</a:t>
            </a:r>
            <a:endParaRPr lang="en-US" altLang="zh-TW" i="1" dirty="0" smtClean="0"/>
          </a:p>
          <a:p>
            <a:pPr marL="342900" lvl="1">
              <a:buClr>
                <a:schemeClr val="accent1"/>
              </a:buClr>
            </a:pPr>
            <a:r>
              <a:rPr lang="en-US" altLang="zh-TW" dirty="0" smtClean="0"/>
              <a:t> </a:t>
            </a:r>
          </a:p>
          <a:p>
            <a:pPr marL="342900" lvl="1">
              <a:buClr>
                <a:schemeClr val="accent1"/>
              </a:buClr>
            </a:pPr>
            <a:r>
              <a:rPr lang="en-US" altLang="zh-TW" i="1" dirty="0" err="1" smtClean="0"/>
              <a:t>BioPattern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: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all possible biography patterns</a:t>
            </a:r>
            <a:endParaRPr lang="en-US" altLang="zh-TW" i="1" dirty="0" smtClean="0"/>
          </a:p>
          <a:p>
            <a:pPr marL="342900" lvl="1">
              <a:buClr>
                <a:schemeClr val="accent1"/>
              </a:buClr>
            </a:pPr>
            <a:r>
              <a:rPr lang="en-US" altLang="zh-TW" i="1" dirty="0" err="1" smtClean="0">
                <a:solidFill>
                  <a:srgbClr val="FF0000"/>
                </a:solidFill>
              </a:rPr>
              <a:t>BioBlock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: Another query predicate which means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 is a bio-block with entity </a:t>
            </a:r>
            <a:r>
              <a:rPr lang="en-US" altLang="zh-TW" i="1" dirty="0" smtClean="0"/>
              <a:t>e</a:t>
            </a:r>
          </a:p>
          <a:p>
            <a:pPr marL="708660" lvl="2">
              <a:buClr>
                <a:schemeClr val="accent1"/>
              </a:buClr>
            </a:pPr>
            <a:endParaRPr lang="en-US" altLang="zh-TW" dirty="0" smtClean="0"/>
          </a:p>
          <a:p>
            <a:pPr marL="342900" lvl="1">
              <a:buClr>
                <a:schemeClr val="accent1"/>
              </a:buClr>
            </a:pPr>
            <a:endParaRPr lang="en-US" altLang="zh-TW" sz="22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12330"/>
            <a:ext cx="3168352" cy="34871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5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9080"/>
            <a:ext cx="4657725" cy="7715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Joint Summarization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Fact </a:t>
            </a:r>
            <a:r>
              <a:rPr lang="en-US" altLang="zh-TW" dirty="0" smtClean="0"/>
              <a:t>extraction and biography ranking can help each other. Consider three cases:</a:t>
            </a:r>
          </a:p>
          <a:p>
            <a:pPr lvl="1"/>
            <a:r>
              <a:rPr lang="en-US" altLang="zh-TW" dirty="0" smtClean="0"/>
              <a:t>As Bio-Fact duality indicate, biography can be ranked by facts it contains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If we have inferred a block is a bio-block, the co-reference problem becomes easier because most of the pronouns are the entity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If a fact f of type r is found in a bio-block, some fact types are more likely to appear after or before that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37097"/>
            <a:ext cx="3456384" cy="3276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89" y="5517232"/>
            <a:ext cx="4371975" cy="87630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0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Training and Inference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weight learning is a mixture of the supervised and unsupervised learning, which both target at maximizing the conditional log-likelihood</a:t>
            </a:r>
          </a:p>
          <a:p>
            <a:pPr lvl="1"/>
            <a:r>
              <a:rPr lang="en-US" altLang="zh-TW" dirty="0" smtClean="0"/>
              <a:t>Supervised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411480" lvl="1" indent="0">
              <a:buNone/>
            </a:pPr>
            <a:endParaRPr lang="en-US" altLang="zh-TW" dirty="0" smtClean="0"/>
          </a:p>
          <a:p>
            <a:pPr lvl="1"/>
            <a:r>
              <a:rPr lang="en-US" altLang="zh-TW" dirty="0" smtClean="0"/>
              <a:t>Unsupervised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2"/>
            <a:r>
              <a:rPr lang="en-US" altLang="zh-TW" dirty="0" smtClean="0"/>
              <a:t>Sum the probability over the unknown query predicate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, and maximize the conditional log-likelihood 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68" y="3140968"/>
            <a:ext cx="4355236" cy="77772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8" y="4581128"/>
            <a:ext cx="4523218" cy="658366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0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Data sets</a:t>
            </a:r>
          </a:p>
          <a:p>
            <a:pPr lvl="1"/>
            <a:r>
              <a:rPr lang="en-US" altLang="zh-TW" dirty="0" smtClean="0"/>
              <a:t>Initial seed </a:t>
            </a:r>
            <a:r>
              <a:rPr lang="en-US" altLang="zh-TW" i="1" dirty="0" smtClean="0"/>
              <a:t>(</a:t>
            </a:r>
            <a:r>
              <a:rPr lang="en-US" altLang="zh-TW" i="1" dirty="0" err="1" smtClean="0"/>
              <a:t>WikiSeed</a:t>
            </a:r>
            <a:r>
              <a:rPr lang="en-US" altLang="zh-TW" i="1" dirty="0" smtClean="0"/>
              <a:t>)</a:t>
            </a:r>
          </a:p>
          <a:p>
            <a:pPr lvl="2"/>
            <a:r>
              <a:rPr lang="en-US" altLang="zh-TW" dirty="0" smtClean="0"/>
              <a:t>Obtained from Wikipedia</a:t>
            </a:r>
          </a:p>
          <a:p>
            <a:pPr lvl="2"/>
            <a:r>
              <a:rPr lang="en-US" altLang="zh-TW" dirty="0" smtClean="0"/>
              <a:t>17850 people with both the </a:t>
            </a:r>
            <a:r>
              <a:rPr lang="en-US" altLang="zh-TW" dirty="0" err="1" smtClean="0"/>
              <a:t>infoboxes</a:t>
            </a:r>
            <a:r>
              <a:rPr lang="en-US" altLang="zh-TW" dirty="0" smtClean="0"/>
              <a:t> and bio-blocks</a:t>
            </a:r>
            <a:endParaRPr lang="zh-TW" altLang="en-US" dirty="0"/>
          </a:p>
          <a:p>
            <a:pPr lvl="1"/>
            <a:r>
              <a:rPr lang="en-US" altLang="zh-TW" dirty="0" smtClean="0"/>
              <a:t>Web blocks </a:t>
            </a:r>
            <a:r>
              <a:rPr lang="en-US" altLang="zh-TW" i="1" dirty="0" smtClean="0"/>
              <a:t>(Web1M)</a:t>
            </a:r>
            <a:endParaRPr lang="en-US" altLang="zh-TW" dirty="0"/>
          </a:p>
          <a:p>
            <a:pPr lvl="2"/>
            <a:r>
              <a:rPr lang="en-US" altLang="zh-TW" dirty="0" smtClean="0"/>
              <a:t>1 million blocks</a:t>
            </a:r>
          </a:p>
          <a:p>
            <a:pPr lvl="2"/>
            <a:r>
              <a:rPr lang="en-US" altLang="zh-TW" dirty="0" smtClean="0"/>
              <a:t>Used as the training blocks during the bootstrapping process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6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00600"/>
          </a:xfrm>
        </p:spPr>
        <p:txBody>
          <a:bodyPr/>
          <a:lstStyle/>
          <a:p>
            <a:r>
              <a:rPr lang="en-US" altLang="zh-TW" dirty="0" smtClean="0"/>
              <a:t>Bio-Fact Duality</a:t>
            </a:r>
          </a:p>
          <a:p>
            <a:pPr lvl="1"/>
            <a:r>
              <a:rPr lang="en-US" altLang="zh-TW" dirty="0" smtClean="0"/>
              <a:t>Use Wikipedia data, locate facts in the corresponding bio-blocks</a:t>
            </a:r>
          </a:p>
          <a:p>
            <a:pPr lvl="1"/>
            <a:r>
              <a:rPr lang="en-US" altLang="zh-TW" dirty="0" smtClean="0"/>
              <a:t>64.6% facts are founded in the biography blocks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The first bio-block contains 5.98 facts per person on average </a:t>
            </a:r>
            <a:br>
              <a:rPr lang="en-US" altLang="zh-TW" dirty="0" smtClean="0"/>
            </a:br>
            <a:r>
              <a:rPr lang="en-US" altLang="zh-TW" dirty="0" smtClean="0"/>
              <a:t>(average sentence count of the first bio-block is 2.34)</a:t>
            </a:r>
          </a:p>
          <a:p>
            <a:pPr lvl="1"/>
            <a:r>
              <a:rPr lang="en-US" altLang="zh-TW" dirty="0" smtClean="0"/>
              <a:t>The second bio-block: 2.74 facts, the 3rd to 8th: about 1 fact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62702"/>
            <a:ext cx="4616286" cy="25385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5" name="右大括弧 4"/>
          <p:cNvSpPr/>
          <p:nvPr/>
        </p:nvSpPr>
        <p:spPr>
          <a:xfrm>
            <a:off x="5364088" y="3284984"/>
            <a:ext cx="533575" cy="1872208"/>
          </a:xfrm>
          <a:prstGeom prst="rightBrace">
            <a:avLst>
              <a:gd name="adj1" fmla="val 21421"/>
              <a:gd name="adj2" fmla="val 5374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902867" y="3940995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TW" dirty="0"/>
              <a:t>84.2% occur in </a:t>
            </a:r>
            <a:endParaRPr lang="en-US" altLang="zh-TW" dirty="0" smtClean="0"/>
          </a:p>
          <a:p>
            <a:pPr marL="0" lvl="1"/>
            <a:r>
              <a:rPr lang="en-US" altLang="zh-TW" dirty="0" smtClean="0"/>
              <a:t>the </a:t>
            </a:r>
            <a:r>
              <a:rPr lang="en-US" altLang="zh-TW" dirty="0"/>
              <a:t>bio-blocks</a:t>
            </a:r>
          </a:p>
          <a:p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8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Important </a:t>
            </a:r>
            <a:r>
              <a:rPr lang="en-US" altLang="zh-TW" dirty="0"/>
              <a:t>facts occur in the biography blocks.</a:t>
            </a:r>
          </a:p>
          <a:p>
            <a:endParaRPr lang="en-US" altLang="zh-TW" dirty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bio-blocks contain many facts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more important bio-blocks contain more facts (</a:t>
            </a:r>
            <a:r>
              <a:rPr lang="en-US" altLang="zh-TW" dirty="0" smtClean="0"/>
              <a:t>the first </a:t>
            </a:r>
            <a:r>
              <a:rPr lang="en-US" altLang="zh-TW" dirty="0"/>
              <a:t>bio-block contains 2.6 facts per sentence).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7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Joint Summarization Model</a:t>
            </a:r>
          </a:p>
          <a:p>
            <a:pPr lvl="1"/>
            <a:r>
              <a:rPr lang="en-US" altLang="zh-TW" dirty="0" err="1" smtClean="0"/>
              <a:t>bnBioSnowball</a:t>
            </a:r>
            <a:r>
              <a:rPr lang="en-US" altLang="zh-TW" dirty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basline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Performs biography ranking and fact extraction separately</a:t>
            </a:r>
          </a:p>
          <a:p>
            <a:pPr lvl="1"/>
            <a:r>
              <a:rPr lang="en-US" altLang="zh-TW" dirty="0" err="1" smtClean="0"/>
              <a:t>jnBioSnowball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Add joint inference formulae, without pattern selection</a:t>
            </a:r>
          </a:p>
          <a:p>
            <a:pPr lvl="1"/>
            <a:r>
              <a:rPr lang="en-US" altLang="zh-TW" dirty="0" err="1" smtClean="0"/>
              <a:t>jpBioSnowball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Joint summarization model with pattern selection</a:t>
            </a:r>
          </a:p>
          <a:p>
            <a:r>
              <a:rPr lang="en-US" altLang="zh-TW" dirty="0" smtClean="0"/>
              <a:t>Training </a:t>
            </a:r>
          </a:p>
          <a:p>
            <a:pPr lvl="1"/>
            <a:r>
              <a:rPr lang="en-US" altLang="zh-TW" dirty="0" smtClean="0"/>
              <a:t>300 bio-blocks in </a:t>
            </a:r>
            <a:r>
              <a:rPr lang="en-US" altLang="zh-TW" i="1" dirty="0" err="1" smtClean="0"/>
              <a:t>WikiSeed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Testing </a:t>
            </a:r>
          </a:p>
          <a:p>
            <a:pPr lvl="1"/>
            <a:r>
              <a:rPr lang="en-US" altLang="zh-TW" dirty="0" smtClean="0"/>
              <a:t>100 blocks in </a:t>
            </a:r>
            <a:r>
              <a:rPr lang="en-US" altLang="zh-TW" i="1" dirty="0" err="1"/>
              <a:t>WikiSeed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100 blocks in </a:t>
            </a:r>
            <a:r>
              <a:rPr lang="en-US" altLang="zh-TW" i="1" dirty="0" smtClean="0"/>
              <a:t>Web1M</a:t>
            </a:r>
          </a:p>
          <a:p>
            <a:r>
              <a:rPr lang="en-US" altLang="zh-TW" dirty="0" smtClean="0"/>
              <a:t>Manually label the facts in the block and whether the block is a bio-block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8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Problem Formulation</a:t>
            </a:r>
          </a:p>
          <a:p>
            <a:r>
              <a:rPr lang="en-US" altLang="zh-TW" dirty="0" smtClean="0"/>
              <a:t>Overview of </a:t>
            </a:r>
            <a:r>
              <a:rPr lang="en-US" altLang="zh-TW" dirty="0" err="1" smtClean="0"/>
              <a:t>BioSnowball</a:t>
            </a:r>
            <a:endParaRPr lang="en-US" altLang="zh-TW" dirty="0" smtClean="0"/>
          </a:p>
          <a:p>
            <a:r>
              <a:rPr lang="en-US" altLang="zh-TW" dirty="0" smtClean="0"/>
              <a:t>Joint Summarization Model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/>
              <a:t>Conclusions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9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342900" lvl="1">
              <a:buClr>
                <a:schemeClr val="accent1"/>
              </a:buClr>
            </a:pPr>
            <a:r>
              <a:rPr lang="en-US" altLang="zh-TW" dirty="0" err="1" smtClean="0"/>
              <a:t>jpBioSnowball</a:t>
            </a:r>
            <a:r>
              <a:rPr lang="zh-TW" altLang="en-US" dirty="0" smtClean="0"/>
              <a:t> </a:t>
            </a:r>
            <a:r>
              <a:rPr lang="en-US" altLang="zh-TW" dirty="0" smtClean="0"/>
              <a:t>achieves better performance on both biography ranking and fact extraction</a:t>
            </a:r>
          </a:p>
          <a:p>
            <a:pPr marL="342900" lvl="1">
              <a:buClr>
                <a:schemeClr val="accent1"/>
              </a:buClr>
            </a:pPr>
            <a:r>
              <a:rPr lang="en-US" altLang="zh-TW" dirty="0" smtClean="0"/>
              <a:t>Pattern selection removes many uncommon patterns, while the training is much better when there is little noise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3" y="548680"/>
            <a:ext cx="78009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00600"/>
          </a:xfrm>
        </p:spPr>
        <p:txBody>
          <a:bodyPr/>
          <a:lstStyle/>
          <a:p>
            <a:r>
              <a:rPr lang="en-US" altLang="zh-TW" dirty="0" smtClean="0"/>
              <a:t>Bootstrapping Framework</a:t>
            </a:r>
          </a:p>
          <a:p>
            <a:pPr lvl="1"/>
            <a:r>
              <a:rPr lang="en-US" altLang="zh-TW" dirty="0"/>
              <a:t>Complete bootstrapping framework on </a:t>
            </a:r>
            <a:r>
              <a:rPr lang="en-US" altLang="zh-TW" i="1" dirty="0" smtClean="0"/>
              <a:t>Web1M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Initial Seed: Randomly select 1000 bio-blocks from </a:t>
            </a:r>
            <a:r>
              <a:rPr lang="en-US" altLang="zh-TW" i="1" dirty="0" err="1" smtClean="0"/>
              <a:t>WikiSeed</a:t>
            </a:r>
            <a:endParaRPr lang="en-US" altLang="zh-TW" i="1" dirty="0" smtClean="0"/>
          </a:p>
          <a:p>
            <a:pPr lvl="1"/>
            <a:r>
              <a:rPr lang="en-US" altLang="zh-TW" dirty="0" smtClean="0"/>
              <a:t>Three interns manually label all the result blocks whether or not it is a bio-block </a:t>
            </a:r>
          </a:p>
          <a:p>
            <a:pPr lvl="1"/>
            <a:r>
              <a:rPr lang="en-US" altLang="zh-TW" dirty="0" smtClean="0"/>
              <a:t>Randomly select 100 facts from all the extractions to evaluate precision and good extraction count  </a:t>
            </a:r>
            <a:endParaRPr lang="en-US" altLang="zh-TW" dirty="0"/>
          </a:p>
          <a:p>
            <a:pPr lvl="1"/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2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46" y="44624"/>
            <a:ext cx="6027849" cy="34563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88" y="3429000"/>
            <a:ext cx="5402576" cy="34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19455"/>
            <a:ext cx="4824536" cy="266592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4800600"/>
          </a:xfrm>
        </p:spPr>
        <p:txBody>
          <a:bodyPr/>
          <a:lstStyle/>
          <a:p>
            <a:r>
              <a:rPr lang="en-US" altLang="zh-TW" dirty="0" smtClean="0"/>
              <a:t>Different Levels of Web Presence</a:t>
            </a:r>
          </a:p>
          <a:p>
            <a:pPr lvl="1"/>
            <a:r>
              <a:rPr lang="en-US" altLang="zh-TW" dirty="0" smtClean="0"/>
              <a:t>User are asked to rank between summaries generated by </a:t>
            </a:r>
            <a:r>
              <a:rPr lang="en-US" altLang="zh-TW" dirty="0" err="1" smtClean="0"/>
              <a:t>BioSnowball</a:t>
            </a:r>
            <a:r>
              <a:rPr lang="en-US" altLang="zh-TW" dirty="0" smtClean="0"/>
              <a:t> and baseline</a:t>
            </a:r>
          </a:p>
          <a:p>
            <a:pPr lvl="1"/>
            <a:r>
              <a:rPr lang="en-US" altLang="zh-TW" dirty="0" smtClean="0"/>
              <a:t>Three levels</a:t>
            </a:r>
          </a:p>
          <a:p>
            <a:pPr lvl="2"/>
            <a:r>
              <a:rPr lang="en-US" altLang="zh-TW" dirty="0" smtClean="0"/>
              <a:t>Level A with 10-100 blocks indexed</a:t>
            </a:r>
          </a:p>
          <a:p>
            <a:pPr lvl="2"/>
            <a:r>
              <a:rPr lang="en-US" altLang="zh-TW" dirty="0" smtClean="0"/>
              <a:t>Level B </a:t>
            </a:r>
            <a:r>
              <a:rPr lang="en-US" altLang="zh-TW" dirty="0"/>
              <a:t>with </a:t>
            </a:r>
            <a:r>
              <a:rPr lang="en-US" altLang="zh-TW" dirty="0" smtClean="0"/>
              <a:t>100-1000 </a:t>
            </a:r>
            <a:r>
              <a:rPr lang="en-US" altLang="zh-TW" dirty="0"/>
              <a:t>blocks indexed</a:t>
            </a:r>
          </a:p>
          <a:p>
            <a:pPr lvl="2"/>
            <a:r>
              <a:rPr lang="en-US" altLang="zh-TW" dirty="0"/>
              <a:t>Level </a:t>
            </a:r>
            <a:r>
              <a:rPr lang="en-US" altLang="zh-TW" dirty="0" smtClean="0"/>
              <a:t>C with 1000-10000 </a:t>
            </a:r>
            <a:r>
              <a:rPr lang="en-US" altLang="zh-TW" dirty="0"/>
              <a:t>blocks </a:t>
            </a:r>
            <a:r>
              <a:rPr lang="en-US" altLang="zh-TW" dirty="0" smtClean="0"/>
              <a:t>indexed</a:t>
            </a:r>
          </a:p>
          <a:p>
            <a:pPr lvl="1"/>
            <a:r>
              <a:rPr lang="en-US" altLang="zh-TW" dirty="0" smtClean="0"/>
              <a:t>Each </a:t>
            </a:r>
            <a:r>
              <a:rPr lang="en-US" altLang="zh-TW" dirty="0"/>
              <a:t>level </a:t>
            </a:r>
            <a:r>
              <a:rPr lang="en-US" altLang="zh-TW" dirty="0" smtClean="0"/>
              <a:t>randomly summarize 10 people and only the top 3 ranked blocks have been presented to users</a:t>
            </a:r>
            <a:endParaRPr lang="en-US" altLang="zh-TW" dirty="0"/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5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345638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0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/>
          <a:lstStyle/>
          <a:p>
            <a:r>
              <a:rPr lang="en-US" altLang="zh-TW" dirty="0" smtClean="0"/>
              <a:t>We present an integrated bootstrapping framework to summarize the Web to generate Wikipedia-style pages for any person with a modest Web presence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By using </a:t>
            </a:r>
            <a:r>
              <a:rPr lang="en-US" altLang="zh-TW" smtClean="0"/>
              <a:t>the </a:t>
            </a:r>
            <a:r>
              <a:rPr lang="en-US" altLang="zh-TW" smtClean="0"/>
              <a:t>Bio-Fact </a:t>
            </a:r>
            <a:r>
              <a:rPr lang="en-US" altLang="zh-TW" dirty="0" smtClean="0"/>
              <a:t>duality, biography ranking and fact extraction are performed together with MLNs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By adopting a bootstrapping architecture, </a:t>
            </a:r>
            <a:r>
              <a:rPr lang="en-US" altLang="zh-TW" dirty="0" err="1" smtClean="0"/>
              <a:t>BioSnowball</a:t>
            </a:r>
            <a:r>
              <a:rPr lang="en-US" altLang="zh-TW" dirty="0" smtClean="0"/>
              <a:t> significantly reduces the number of human-tagged examples and iteratively mines facts and biography blocks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Empirical studies show </a:t>
            </a:r>
            <a:r>
              <a:rPr lang="en-US" altLang="zh-TW" dirty="0"/>
              <a:t>that </a:t>
            </a:r>
            <a:r>
              <a:rPr lang="en-US" altLang="zh-TW" dirty="0" err="1" smtClean="0"/>
              <a:t>BioSnowball</a:t>
            </a:r>
            <a:r>
              <a:rPr lang="en-US" altLang="zh-TW" dirty="0" smtClean="0"/>
              <a:t> is effective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2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Internet users have the need to find summarized information about different  aspects of a person of interest.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However,</a:t>
            </a:r>
          </a:p>
          <a:p>
            <a:pPr lvl="1"/>
            <a:r>
              <a:rPr lang="en-US" altLang="zh-TW" dirty="0" smtClean="0"/>
              <a:t>Current search engines can only return a list of web pages.</a:t>
            </a:r>
          </a:p>
          <a:p>
            <a:pPr lvl="1"/>
            <a:r>
              <a:rPr lang="en-US" altLang="zh-TW" dirty="0" smtClean="0"/>
              <a:t>Wikipedia only indexes celebrities or notable entities based on the NPOV editorial policy.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Goal: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Summarize </a:t>
            </a:r>
            <a:r>
              <a:rPr lang="en-US" altLang="zh-TW" dirty="0"/>
              <a:t>the Web to generate Wikipedia-style pages for any person with a modest web presence.</a:t>
            </a:r>
          </a:p>
          <a:p>
            <a:pPr marL="411480" lvl="1" indent="0">
              <a:buNone/>
            </a:pPr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2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"/>
            <a:ext cx="9002312" cy="6851618"/>
          </a:xfrm>
          <a:ln w="38100"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左大括弧 5"/>
          <p:cNvSpPr/>
          <p:nvPr/>
        </p:nvSpPr>
        <p:spPr>
          <a:xfrm>
            <a:off x="6084168" y="4653136"/>
            <a:ext cx="432048" cy="2016224"/>
          </a:xfrm>
          <a:prstGeom prst="leftBrace">
            <a:avLst>
              <a:gd name="adj1" fmla="val 8333"/>
              <a:gd name="adj2" fmla="val 5333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139952" y="548680"/>
            <a:ext cx="19159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biography blocks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60032" y="5476582"/>
            <a:ext cx="11336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Key facts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04" y="990020"/>
            <a:ext cx="5976664" cy="1214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 </a:t>
            </a:r>
            <a:r>
              <a:rPr lang="en-US" altLang="zh-TW" dirty="0" smtClean="0"/>
              <a:t>Formulation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931224" cy="4800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Only a small region of web page contains descriptive information:</a:t>
                </a:r>
              </a:p>
              <a:p>
                <a:pPr lvl="1"/>
                <a:r>
                  <a:rPr lang="en-US" altLang="zh-TW" dirty="0" smtClean="0"/>
                  <a:t>Segment web pages into blocks</a:t>
                </a:r>
              </a:p>
              <a:p>
                <a:pPr lvl="1"/>
                <a:r>
                  <a:rPr lang="en-US" altLang="zh-TW" dirty="0" smtClean="0"/>
                  <a:t>Built a name-to-block inverted index</a:t>
                </a:r>
              </a:p>
              <a:p>
                <a:r>
                  <a:rPr lang="en-US" altLang="zh-TW" dirty="0" smtClean="0"/>
                  <a:t>We generate key facts and biography blocks as summaries for each person:</a:t>
                </a:r>
              </a:p>
              <a:p>
                <a:pPr lvl="1"/>
                <a:r>
                  <a:rPr lang="en-US" altLang="zh-TW" dirty="0" smtClean="0"/>
                  <a:t>A fact can be represented as </a:t>
                </a:r>
                <a:r>
                  <a:rPr lang="en-US" altLang="zh-TW" i="1" dirty="0" smtClean="0"/>
                  <a:t>(e, </a:t>
                </a:r>
                <a:r>
                  <a:rPr lang="en-US" altLang="zh-TW" i="1" dirty="0" err="1" smtClean="0"/>
                  <a:t>np</a:t>
                </a:r>
                <a:r>
                  <a:rPr lang="en-US" altLang="zh-TW" i="1" dirty="0" smtClean="0"/>
                  <a:t>, key)</a:t>
                </a:r>
              </a:p>
              <a:p>
                <a:pPr lvl="2"/>
                <a:r>
                  <a:rPr lang="en-US" altLang="zh-TW" i="1" dirty="0"/>
                  <a:t>e</a:t>
                </a:r>
                <a:r>
                  <a:rPr lang="en-US" altLang="zh-TW" dirty="0" smtClean="0"/>
                  <a:t>: entity</a:t>
                </a:r>
              </a:p>
              <a:p>
                <a:pPr lvl="2"/>
                <a:r>
                  <a:rPr lang="en-US" altLang="zh-TW" i="1" dirty="0" err="1" smtClean="0"/>
                  <a:t>np</a:t>
                </a:r>
                <a:r>
                  <a:rPr lang="en-US" altLang="zh-TW" dirty="0" smtClean="0"/>
                  <a:t>: noun phrase</a:t>
                </a:r>
              </a:p>
              <a:p>
                <a:pPr lvl="2"/>
                <a:r>
                  <a:rPr lang="en-US" altLang="zh-TW" i="1" dirty="0" smtClean="0"/>
                  <a:t>key</a:t>
                </a:r>
                <a:r>
                  <a:rPr lang="en-US" altLang="zh-TW" dirty="0" smtClean="0"/>
                  <a:t>: keyword that indicates the fact type</a:t>
                </a:r>
              </a:p>
              <a:p>
                <a:pPr lvl="2"/>
                <a:r>
                  <a:rPr lang="en-US" altLang="zh-TW" i="1" dirty="0" smtClean="0"/>
                  <a:t>(Bill Gates, CEO of Microsoft, occupation)</a:t>
                </a:r>
              </a:p>
              <a:p>
                <a:pPr lvl="1"/>
                <a:r>
                  <a:rPr lang="en-US" altLang="zh-TW" dirty="0" smtClean="0"/>
                  <a:t>A biography can be represent as </a:t>
                </a:r>
                <a:r>
                  <a:rPr lang="en-US" altLang="zh-TW" i="1" dirty="0" smtClean="0"/>
                  <a:t>{b</a:t>
                </a:r>
                <a:r>
                  <a:rPr lang="en-US" altLang="zh-TW" i="1" baseline="-25000" dirty="0" smtClean="0"/>
                  <a:t>1</a:t>
                </a:r>
                <a:r>
                  <a:rPr lang="en-US" altLang="zh-TW" i="1" dirty="0" smtClean="0"/>
                  <a:t>, b</a:t>
                </a:r>
                <a:r>
                  <a:rPr lang="en-US" altLang="zh-TW" i="1" baseline="-25000" dirty="0" smtClean="0"/>
                  <a:t>2</a:t>
                </a:r>
                <a:r>
                  <a:rPr lang="en-US" altLang="zh-TW" i="1" dirty="0" smtClean="0"/>
                  <a:t>, …, b</a:t>
                </a:r>
                <a:r>
                  <a:rPr lang="en-US" altLang="zh-TW" i="1" baseline="-25000" dirty="0" smtClean="0"/>
                  <a:t>k </a:t>
                </a:r>
                <a:r>
                  <a:rPr lang="en-US" altLang="zh-TW" i="1" dirty="0" smtClean="0"/>
                  <a:t>}</a:t>
                </a:r>
                <a:endParaRPr lang="en-US" altLang="zh-TW" dirty="0" smtClean="0"/>
              </a:p>
              <a:p>
                <a:pPr lvl="2"/>
                <a:r>
                  <a:rPr lang="en-US" altLang="zh-TW" i="1" dirty="0" smtClean="0"/>
                  <a:t>b</a:t>
                </a:r>
                <a:r>
                  <a:rPr lang="en-US" altLang="zh-TW" i="1" baseline="-25000" dirty="0" smtClean="0"/>
                  <a:t>i</a:t>
                </a:r>
                <a:r>
                  <a:rPr lang="en-US" altLang="zh-TW" i="1" dirty="0" smtClean="0"/>
                  <a:t> </a:t>
                </a:r>
                <a:r>
                  <a:rPr lang="en-US" altLang="zh-TW" dirty="0" smtClean="0"/>
                  <a:t>: biography block (bio-block)</a:t>
                </a:r>
              </a:p>
              <a:p>
                <a:pPr lvl="2"/>
                <a:r>
                  <a:rPr lang="en-US" altLang="zh-TW" i="1" dirty="0" smtClean="0"/>
                  <a:t>b</a:t>
                </a:r>
                <a:r>
                  <a:rPr lang="en-US" altLang="zh-TW" i="1" baseline="-25000" dirty="0" smtClean="0"/>
                  <a:t>i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i="1" dirty="0" smtClean="0"/>
                  <a:t>B</a:t>
                </a:r>
                <a:r>
                  <a:rPr lang="en-US" altLang="zh-TW" i="1" baseline="-25000" dirty="0" smtClean="0"/>
                  <a:t>e</a:t>
                </a:r>
              </a:p>
              <a:p>
                <a:pPr lvl="2"/>
                <a:r>
                  <a:rPr lang="en-US" altLang="zh-TW" i="1" dirty="0" smtClean="0"/>
                  <a:t>B</a:t>
                </a:r>
                <a:r>
                  <a:rPr lang="en-US" altLang="zh-TW" i="1" baseline="-25000" dirty="0" smtClean="0"/>
                  <a:t>e</a:t>
                </a:r>
                <a:r>
                  <a:rPr lang="en-US" altLang="zh-TW" baseline="-25000" dirty="0"/>
                  <a:t> </a:t>
                </a:r>
                <a:r>
                  <a:rPr lang="en-US" altLang="zh-TW" dirty="0" smtClean="0"/>
                  <a:t>: contextual blocks of entity </a:t>
                </a:r>
                <a:r>
                  <a:rPr lang="en-US" altLang="zh-TW" i="1" dirty="0" smtClean="0"/>
                  <a:t>e</a:t>
                </a:r>
                <a:endParaRPr lang="en-US" altLang="zh-TW" i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931224" cy="4800600"/>
              </a:xfrm>
              <a:blipFill rotWithShape="1">
                <a:blip r:embed="rId2"/>
                <a:stretch>
                  <a:fillRect t="-5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5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 </a:t>
            </a:r>
            <a:r>
              <a:rPr lang="en-US" altLang="zh-TW" dirty="0" smtClean="0"/>
              <a:t>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Task:</a:t>
            </a:r>
          </a:p>
          <a:p>
            <a:pPr lvl="1"/>
            <a:r>
              <a:rPr lang="en-US" altLang="zh-TW" dirty="0" smtClean="0"/>
              <a:t>Given a specific person </a:t>
            </a:r>
            <a:r>
              <a:rPr lang="en-US" altLang="zh-TW" i="1" dirty="0" smtClean="0"/>
              <a:t>e</a:t>
            </a:r>
            <a:r>
              <a:rPr lang="en-US" altLang="zh-TW" dirty="0" smtClean="0"/>
              <a:t> and his/her contextual blocks </a:t>
            </a:r>
            <a:r>
              <a:rPr lang="en-US" altLang="zh-TW" i="1" dirty="0" smtClean="0"/>
              <a:t>B</a:t>
            </a:r>
            <a:r>
              <a:rPr lang="en-US" altLang="zh-TW" i="1" baseline="-25000" dirty="0" smtClean="0"/>
              <a:t>e</a:t>
            </a:r>
          </a:p>
          <a:p>
            <a:pPr lvl="1"/>
            <a:r>
              <a:rPr lang="en-US" altLang="zh-TW" dirty="0" smtClean="0"/>
              <a:t>Jointly find </a:t>
            </a:r>
          </a:p>
          <a:p>
            <a:pPr lvl="2"/>
            <a:r>
              <a:rPr lang="en-US" altLang="zh-TW" dirty="0" smtClean="0"/>
              <a:t>the top-</a:t>
            </a:r>
            <a:r>
              <a:rPr lang="en-US" altLang="zh-TW" i="1" dirty="0"/>
              <a:t>k</a:t>
            </a:r>
            <a:r>
              <a:rPr lang="en-US" altLang="zh-TW" dirty="0" smtClean="0"/>
              <a:t> non-redundant bio-blocks within </a:t>
            </a:r>
            <a:r>
              <a:rPr lang="en-US" altLang="zh-TW" i="1" dirty="0"/>
              <a:t>B</a:t>
            </a:r>
            <a:r>
              <a:rPr lang="en-US" altLang="zh-TW" i="1" baseline="-25000" dirty="0"/>
              <a:t>e</a:t>
            </a:r>
          </a:p>
          <a:p>
            <a:pPr lvl="2"/>
            <a:r>
              <a:rPr lang="en-US" altLang="zh-TW" dirty="0" smtClean="0"/>
              <a:t>non-redundant facts extracted from </a:t>
            </a:r>
            <a:r>
              <a:rPr lang="en-US" altLang="zh-TW" i="1" dirty="0" smtClean="0"/>
              <a:t>B</a:t>
            </a:r>
            <a:r>
              <a:rPr lang="en-US" altLang="zh-TW" i="1" baseline="-25000" dirty="0" smtClean="0"/>
              <a:t>e</a:t>
            </a:r>
            <a:endParaRPr lang="en-US" altLang="zh-TW" i="1" baseline="-25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9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 of </a:t>
            </a:r>
            <a:r>
              <a:rPr lang="en-US" altLang="zh-TW" dirty="0" err="1" smtClean="0"/>
              <a:t>BioSnowball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" y="1628800"/>
            <a:ext cx="3409560" cy="4715778"/>
          </a:xfrm>
        </p:spPr>
      </p:pic>
      <p:sp>
        <p:nvSpPr>
          <p:cNvPr id="10" name="內容版面配置區 9"/>
          <p:cNvSpPr>
            <a:spLocks noGrp="1"/>
          </p:cNvSpPr>
          <p:nvPr>
            <p:ph sz="half" idx="2"/>
          </p:nvPr>
        </p:nvSpPr>
        <p:spPr>
          <a:xfrm>
            <a:off x="3275856" y="1536192"/>
            <a:ext cx="5184576" cy="4590288"/>
          </a:xfrm>
        </p:spPr>
        <p:txBody>
          <a:bodyPr/>
          <a:lstStyle/>
          <a:p>
            <a:r>
              <a:rPr lang="en-US" altLang="zh-TW" sz="2000" dirty="0"/>
              <a:t>P1: </a:t>
            </a:r>
            <a:r>
              <a:rPr lang="en-US" altLang="zh-TW" sz="2000" dirty="0" smtClean="0"/>
              <a:t>Input</a:t>
            </a:r>
          </a:p>
          <a:p>
            <a:pPr lvl="1"/>
            <a:r>
              <a:rPr lang="en-US" altLang="zh-TW" sz="1600" dirty="0"/>
              <a:t>S</a:t>
            </a:r>
            <a:r>
              <a:rPr lang="en-US" altLang="zh-TW" sz="1600" dirty="0" smtClean="0"/>
              <a:t>eeds can be collected from Wikipedia pages</a:t>
            </a:r>
          </a:p>
          <a:p>
            <a:r>
              <a:rPr lang="en-US" altLang="zh-TW" sz="2000" dirty="0"/>
              <a:t>P2: Bootstrapping </a:t>
            </a:r>
            <a:r>
              <a:rPr lang="en-US" altLang="zh-TW" sz="2000" dirty="0" smtClean="0"/>
              <a:t>Summarization Model</a:t>
            </a:r>
          </a:p>
          <a:p>
            <a:pPr lvl="1"/>
            <a:r>
              <a:rPr lang="en-US" altLang="zh-TW" sz="1600" dirty="0" smtClean="0"/>
              <a:t>For each training block, extract facts and classify whether it is a bio-block</a:t>
            </a:r>
          </a:p>
          <a:p>
            <a:pPr lvl="1"/>
            <a:r>
              <a:rPr lang="en-US" altLang="zh-TW" sz="1600" dirty="0" smtClean="0"/>
              <a:t>Bio-blocks and corresponding facts are then added into the data base for next round training</a:t>
            </a:r>
          </a:p>
          <a:p>
            <a:pPr lvl="1"/>
            <a:r>
              <a:rPr lang="en-US" altLang="zh-TW" sz="1600" dirty="0" smtClean="0"/>
              <a:t>After getting more training blocks, </a:t>
            </a:r>
            <a:r>
              <a:rPr lang="en-US" altLang="zh-TW" sz="1600" dirty="0" err="1" smtClean="0"/>
              <a:t>BioSnowball</a:t>
            </a:r>
            <a:r>
              <a:rPr lang="en-US" altLang="zh-TW" sz="1600" dirty="0" smtClean="0"/>
              <a:t> generates patterns from the training data</a:t>
            </a:r>
          </a:p>
          <a:p>
            <a:r>
              <a:rPr lang="en-US" altLang="zh-TW" sz="2000" dirty="0"/>
              <a:t>P3: </a:t>
            </a:r>
            <a:r>
              <a:rPr lang="en-US" altLang="zh-TW" sz="2000" dirty="0" smtClean="0"/>
              <a:t>Post-processing</a:t>
            </a:r>
          </a:p>
          <a:p>
            <a:pPr lvl="1"/>
            <a:r>
              <a:rPr lang="en-US" altLang="zh-TW" sz="1600" dirty="0" smtClean="0"/>
              <a:t>Apply clustering on the output from P2 (facts and blocks) to disambiguate several people with the same name</a:t>
            </a:r>
          </a:p>
          <a:p>
            <a:pPr lvl="1"/>
            <a:r>
              <a:rPr lang="en-US" altLang="zh-TW" sz="1600" dirty="0" smtClean="0"/>
              <a:t>Re-rank these bio-blocks using MMR algorithm to make the summary more diverse</a:t>
            </a:r>
            <a:endParaRPr lang="zh-TW" altLang="en-US" sz="16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0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Maximal Marginal Relevance</a:t>
            </a:r>
            <a:endParaRPr lang="zh-TW" altLang="en-US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93096"/>
            <a:ext cx="6408712" cy="1227200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0" name="內容版面配置區 3" descr="fig5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5536" y="2204864"/>
            <a:ext cx="7862343" cy="6973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3493879" cy="84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Joint Summarization </a:t>
            </a:r>
            <a:r>
              <a:rPr lang="en-US" altLang="zh-TW" dirty="0" smtClean="0"/>
              <a:t>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/>
          <a:lstStyle/>
          <a:p>
            <a:r>
              <a:rPr lang="en-US" altLang="zh-TW" dirty="0" smtClean="0"/>
              <a:t>The joint summarization model jointly perform the two tasks of people summarization</a:t>
            </a:r>
          </a:p>
          <a:p>
            <a:pPr lvl="1"/>
            <a:r>
              <a:rPr lang="en-US" altLang="zh-TW" dirty="0" smtClean="0"/>
              <a:t>Fact extraction and biography ranking</a:t>
            </a:r>
          </a:p>
          <a:p>
            <a:r>
              <a:rPr lang="en-US" altLang="zh-TW" i="1" dirty="0" smtClean="0"/>
              <a:t>Bio-Fact</a:t>
            </a:r>
            <a:r>
              <a:rPr lang="en-US" altLang="zh-TW" dirty="0" smtClean="0"/>
              <a:t> duality</a:t>
            </a:r>
          </a:p>
          <a:p>
            <a:pPr lvl="1"/>
            <a:r>
              <a:rPr lang="en-US" altLang="zh-TW" dirty="0" smtClean="0"/>
              <a:t>A biography is composed of key facts and can be ranked by the facts it contains</a:t>
            </a:r>
          </a:p>
          <a:p>
            <a:pPr lvl="1"/>
            <a:r>
              <a:rPr lang="en-US" altLang="zh-TW" dirty="0" smtClean="0"/>
              <a:t>Facts about the entity can be more easily extracted from the biography than non-biographies</a:t>
            </a:r>
          </a:p>
          <a:p>
            <a:r>
              <a:rPr lang="en-US" altLang="zh-TW" dirty="0" smtClean="0"/>
              <a:t>We adopt Markov Logic Networks (MLNs) as the underlying extraction model to capture such dependency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DAC-610F-4531-AE44-D84CA6E120D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1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6795</TotalTime>
  <Words>1196</Words>
  <Application>Microsoft Office PowerPoint</Application>
  <PresentationFormat>如螢幕大小 (4:3)</PresentationFormat>
  <Paragraphs>222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相鄰</vt:lpstr>
      <vt:lpstr>BioSnowball:  Automated Population of Wikis (KDD ‘10)</vt:lpstr>
      <vt:lpstr>Outline</vt:lpstr>
      <vt:lpstr>Introduction</vt:lpstr>
      <vt:lpstr>PowerPoint 簡報</vt:lpstr>
      <vt:lpstr>Problem Formulation</vt:lpstr>
      <vt:lpstr>Problem Formulation</vt:lpstr>
      <vt:lpstr>Overview of BioSnowball</vt:lpstr>
      <vt:lpstr>Maximal Marginal Relevance</vt:lpstr>
      <vt:lpstr>Joint Summarization Model</vt:lpstr>
      <vt:lpstr>Markov Logic Networks</vt:lpstr>
      <vt:lpstr>Markov Logic Networks</vt:lpstr>
      <vt:lpstr>Fact Extraction</vt:lpstr>
      <vt:lpstr>Biography Ranking</vt:lpstr>
      <vt:lpstr>Joint Summarization</vt:lpstr>
      <vt:lpstr>Training and Inference</vt:lpstr>
      <vt:lpstr>Experiments</vt:lpstr>
      <vt:lpstr>Experiments</vt:lpstr>
      <vt:lpstr>Experiments</vt:lpstr>
      <vt:lpstr>Experiments</vt:lpstr>
      <vt:lpstr>PowerPoint 簡報</vt:lpstr>
      <vt:lpstr>Experiments</vt:lpstr>
      <vt:lpstr>PowerPoint 簡報</vt:lpstr>
      <vt:lpstr>Experiments</vt:lpstr>
      <vt:lpstr>PowerPoint 簡報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BioSnowball:  Automated Population of Wikis (KDD ‘10)</dc:title>
  <dc:creator>elsa</dc:creator>
  <cp:lastModifiedBy>elsa</cp:lastModifiedBy>
  <cp:revision>109</cp:revision>
  <dcterms:created xsi:type="dcterms:W3CDTF">2010-11-23T07:34:00Z</dcterms:created>
  <dcterms:modified xsi:type="dcterms:W3CDTF">2010-11-30T03:28:31Z</dcterms:modified>
</cp:coreProperties>
</file>